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6" r:id="rId8"/>
    <p:sldId id="263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7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058BF-C5E1-4B52-BD8A-FD1AD5779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D51F7-3CC3-4BB7-8291-B1789482E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20447-D6C7-43E1-AE88-1FB66CC9C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76A3-ADC8-4477-8FC1-B9DD55D84908}" type="datetime1">
              <a:rPr lang="en-US" smtClean="0"/>
              <a:t>8/16/23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E17B6-E7FC-473A-8D5F-0E6B838E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AF4E0-FDDB-42B9-862C-7BBC501CD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26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36C8-0B4F-4655-A630-0B1D2540B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8B888-85E0-4D92-903E-C3FE7E870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48916-250B-4232-BD7D-571FDE79F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49BE-398D-479A-8A7E-5DDBCA61EDCB}" type="datetime1">
              <a:rPr lang="en-US" smtClean="0"/>
              <a:t>8/16/23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8BFB4-647C-4104-B6D4-3346051C3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FA73F-2BE8-4370-AE90-58F4CE51F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890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1446D-9FAC-4157-A41A-51675C8BE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1709738"/>
            <a:ext cx="10570210" cy="275889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F8D4A-8F93-4399-9546-64F286400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4589463"/>
            <a:ext cx="1057021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2FD4-BF96-470C-8247-20DFAE1CF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C193-4974-4A1F-9C63-07D595E30D66}" type="datetime1">
              <a:rPr lang="en-US" smtClean="0"/>
              <a:t>8/16/23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75A2D-86C4-4467-BAB8-E9ED004D2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A4D-D9B2-4C82-95E4-B86F9F5F3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666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6B3AA-8C30-429E-B934-AF1220438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15834E-691F-4728-88F5-A0C469669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7240" y="1825625"/>
            <a:ext cx="52425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76374-880F-4E25-9F88-79E3C1AB1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9BD69-B509-4FCE-95A8-ED03FFC8C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AA87F-28D4-4BF0-B81F-877A89DFD5AC}" type="datetime1">
              <a:rPr lang="en-US" smtClean="0"/>
              <a:t>8/16/23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C287B-AE5B-490B-BF81-A50D7A2E8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3C2246-303C-4A29-B6EA-E62CEDE6C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940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2FE79-D5BE-43E8-B6C5-2675B7F4D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57814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D3A07-BA51-4113-902E-830A887D2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01812"/>
            <a:ext cx="5220335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E320A9-E274-4E1B-B02D-9A3F510A1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7240" y="2825749"/>
            <a:ext cx="5220335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80D3A-C2A8-4B78-B7E2-4908C74B1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01812"/>
            <a:ext cx="5183188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5D84DD-9460-4B08-86AD-27486A9400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825749"/>
            <a:ext cx="5183188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0B7F8-282C-4210-AE7D-F35228BAC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F1F3-208B-49A3-B337-9C8ACEB3E0E1}" type="datetime1">
              <a:rPr lang="en-US" smtClean="0"/>
              <a:t>8/16/23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E343A9-1067-4DCF-BACC-1F7F3805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84E471-04DB-4DB5-8CC5-16B3FC88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675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D87C0-272E-4E50-A316-78079B2B9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06C1C9-1F69-432A-858C-D828B56E1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F6CA6-7293-4AA2-A0E0-A3BF4416E786}" type="datetime1">
              <a:rPr lang="en-US" smtClean="0"/>
              <a:t>8/16/23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6D9A1B-D149-4B97-B161-3D7C9ADBC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B3722F-8C88-4E54-8CD6-12D31A05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355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E1B4EE-6DFC-45F3-9174-D913EB57C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7016-7BCD-46FB-8EE3-AB6C369108B4}" type="datetime1">
              <a:rPr lang="en-US" smtClean="0"/>
              <a:t>8/16/23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F7F7DC-6DDE-4337-AD27-BBE7D5422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58EA9-3AC4-421E-B133-1FA7757D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795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035BB-74CC-43E9-B71F-A5C05D17E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190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ADC9E-7845-4DB1-87E3-6FBFB2B03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C925A8-2A07-43B9-B549-061F3684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92450"/>
            <a:ext cx="3994785" cy="277653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A9037-0564-43A1-8156-1D9932E1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7011-1FFC-4EF8-9A2E-53B4AD2ADBD4}" type="datetime1">
              <a:rPr lang="en-US" smtClean="0"/>
              <a:t>8/16/23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FF0D40-D0E1-49C9-BE47-91BBC50A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129BD-890D-412E-9805-D29F4A0D3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180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8ADB4-BA7B-42C2-9C6C-58B2763F8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5456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519B58-B546-4E6B-BE00-3D1D64DA8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A0AB8-41A9-4548-9B83-3EFF79A00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81275"/>
            <a:ext cx="3994785" cy="277977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B33ED-A015-4992-A004-33D41CFFA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EB47-45B4-4EF5-A743-B4885DD2F060}" type="datetime1">
              <a:rPr lang="en-US" smtClean="0"/>
              <a:t>8/16/23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29CDA-E85F-47D1-83B7-02A50DEBF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9625F-5352-4136-8AC4-F8899D00A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629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E922F-6166-4009-A42D-027DC718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7791CF-167D-446D-9F99-6976C986E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CA422-E040-4DE1-9DA5-C8D37C11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62538-DC4D-4667-96E5-B3278DDF8B12}" type="datetime1">
              <a:rPr lang="en-US" smtClean="0"/>
              <a:t>8/16/23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13B0B-60E7-494E-91CB-055BC2690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8C554-7C1B-4D8F-9B6B-044926569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238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C66EF0-6ED8-49A7-BDAD-E20A143FA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CE9CD-90A9-44BA-B293-0662E077D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7DAE0-05C4-460B-B96D-BD183ED03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0548-5C08-4BE3-B63E-F2BB63B0B00C}" type="datetime1">
              <a:rPr lang="en-US" smtClean="0"/>
              <a:t>8/16/23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3CA93-55C9-4AA3-89A0-55490F745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FD820-FF26-4325-816F-310C30F80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565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99B5B3C5-A599-465B-B2B9-866E8B2087CE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5C84982-7DD0-43B1-8A2D-BFA4DF1B4E60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8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</a:extLst>
          </p:cNvPr>
          <p:cNvGrpSpPr/>
          <p:nvPr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</a:extLst>
            </p:cNvPr>
            <p:cNvSpPr/>
            <p:nvPr/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</a:extLst>
            </p:cNvPr>
            <p:cNvSpPr/>
            <p:nvPr/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</a:extLst>
            </p:cNvPr>
            <p:cNvSpPr/>
            <p:nvPr/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</a:extLst>
            </p:cNvPr>
            <p:cNvSpPr/>
            <p:nvPr/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</a:extLst>
            </p:cNvPr>
            <p:cNvSpPr/>
            <p:nvPr/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</a:extLst>
            </p:cNvPr>
            <p:cNvSpPr/>
            <p:nvPr/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</a:extLst>
            </p:cNvPr>
            <p:cNvSpPr/>
            <p:nvPr/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</a:extLst>
            </p:cNvPr>
            <p:cNvSpPr/>
            <p:nvPr/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</a:extLst>
            </p:cNvPr>
            <p:cNvSpPr/>
            <p:nvPr/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</a:extLst>
            </p:cNvPr>
            <p:cNvSpPr/>
            <p:nvPr/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</a:extLst>
            </p:cNvPr>
            <p:cNvSpPr/>
            <p:nvPr/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</a:extLst>
            </p:cNvPr>
            <p:cNvSpPr/>
            <p:nvPr/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</a:extLst>
            </p:cNvPr>
            <p:cNvSpPr/>
            <p:nvPr/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</a:extLst>
            </p:cNvPr>
            <p:cNvSpPr/>
            <p:nvPr/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</a:extLst>
            </p:cNvPr>
            <p:cNvSpPr/>
            <p:nvPr/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C5EC6-E331-4312-AC12-56D55F7D2B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D24A4-5FEC-4062-8995-EB21925B3B40}" type="datetime1">
              <a:rPr lang="en-US" smtClean="0"/>
              <a:t>8/16/23</a:t>
            </a:fld>
            <a:endParaRPr lang="en-US" sz="10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7FC5D-92B2-4B4D-8111-6EDEF28069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0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A104D-C777-4A6E-8A43-F94028E5E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‹#›</a:t>
            </a:fld>
            <a:endParaRPr lang="en-US" sz="100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3A74F-6169-4D30-A245-B46D738BE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77E64-7A05-44DA-81FA-6EF4806BB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25625"/>
            <a:ext cx="1065911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53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2Ow8vEmh8lA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cbeebies/shows/numberblocks" TargetMode="External"/><Relationship Id="rId2" Type="http://schemas.openxmlformats.org/officeDocument/2006/relationships/hyperlink" Target="https://apps.apple.com/gb/app/maths-shed/id1448290813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hyperlink" Target="https://www.youtube.com/channel/UCWKuiktSh-V3E4ysPU0VC3Q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jpeg"/><Relationship Id="rId4" Type="http://schemas.openxmlformats.org/officeDocument/2006/relationships/image" Target="../media/image6.png"/><Relationship Id="rId9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0" Type="http://schemas.openxmlformats.org/officeDocument/2006/relationships/image" Target="../media/image24.pn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3E0473-C315-42D8-A82A-A2FE49DC6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23A251-68F2-43E5-812B-4BBAE1A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8582F7-AAA0-4649-8046-A55D61BAA8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20193" r="-1" b="-1"/>
          <a:stretch/>
        </p:blipFill>
        <p:spPr>
          <a:xfrm>
            <a:off x="1525" y="10"/>
            <a:ext cx="12188951" cy="6857990"/>
          </a:xfrm>
          <a:prstGeom prst="rect">
            <a:avLst/>
          </a:prstGeom>
        </p:spPr>
      </p:pic>
      <p:grpSp>
        <p:nvGrpSpPr>
          <p:cNvPr id="13" name="decorative circle">
            <a:extLst>
              <a:ext uri="{FF2B5EF4-FFF2-40B4-BE49-F238E27FC236}">
                <a16:creationId xmlns:a16="http://schemas.microsoft.com/office/drawing/2014/main" id="{0350AF23-2606-421F-AB7B-23D9B48F3E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14102" y="236341"/>
            <a:ext cx="11340713" cy="5464029"/>
            <a:chOff x="314102" y="236341"/>
            <a:chExt cx="11340713" cy="5464029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26A544A-3C76-4502-A741-F4DB0E2CD2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017B8593-D171-47B5-8D1A-E34E7B138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4102" y="3044381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FEF60D4-64F6-450F-B86D-383EEA1C84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88374" y="386135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97D4A7C-B520-46CB-9A94-711F53997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65714" y="236341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2B7B976F-E84B-4936-90D7-C8298A5E7B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1535" y="2516671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DC91FFEC-59DF-4D22-A925-F51520769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30142" y="458803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58931E95-0847-47E4-8AEC-312312A032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02046" y="5394590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C094915-EF93-49A0-9B90-C44FB9B50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08287" y="5160714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76A9ECA-B522-4983-9BE1-C51FD951D6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62606" y="1122363"/>
            <a:ext cx="7063739" cy="23876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Maths Reception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91B6EA-13F7-4DCE-8683-7FAFF71B95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2606" y="3602038"/>
            <a:ext cx="7063739" cy="165576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Stalbridge Primary School </a:t>
            </a:r>
          </a:p>
          <a:p>
            <a:r>
              <a:rPr lang="en-GB" dirty="0">
                <a:solidFill>
                  <a:srgbClr val="FFFFFF"/>
                </a:solidFill>
              </a:rPr>
              <a:t>Information for </a:t>
            </a:r>
            <a:r>
              <a:rPr lang="en-GB">
                <a:solidFill>
                  <a:srgbClr val="FFFFFF"/>
                </a:solidFill>
              </a:rPr>
              <a:t>parents 2023</a:t>
            </a:r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5808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1FE83-A856-4433-AAB7-1457A15E5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1FFD6D-2887-48B8-BDE1-BF327A7131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0" lvl="1" indent="-457200">
              <a:lnSpc>
                <a:spcPct val="250000"/>
              </a:lnSpc>
            </a:pPr>
            <a:r>
              <a:rPr lang="en-US" sz="2000" dirty="0">
                <a:latin typeface="Sassoon Infant Std" panose="020B0503020103030203" pitchFamily="34" charset="0"/>
              </a:rPr>
              <a:t>What does the EYFS curriculum look like?</a:t>
            </a:r>
          </a:p>
          <a:p>
            <a:pPr marL="914400" lvl="1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</a:rPr>
              <a:t>What does </a:t>
            </a:r>
            <a:r>
              <a:rPr lang="en-US" sz="2000" dirty="0" err="1">
                <a:latin typeface="Sassoon Infant Std" panose="020B0503020103030203" pitchFamily="34" charset="0"/>
              </a:rPr>
              <a:t>maths</a:t>
            </a:r>
            <a:r>
              <a:rPr lang="en-US" sz="2000" dirty="0">
                <a:latin typeface="Sassoon Infant Std" panose="020B0503020103030203" pitchFamily="34" charset="0"/>
              </a:rPr>
              <a:t> in school look like?</a:t>
            </a:r>
          </a:p>
          <a:p>
            <a:pPr marL="914400" lvl="1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</a:rPr>
              <a:t>Useful resources – Physical, books and websites </a:t>
            </a:r>
            <a:endParaRPr lang="en-GB" sz="2000" dirty="0">
              <a:latin typeface="Sassoon Infant Std" panose="020B0503020103030203" pitchFamily="34" charset="0"/>
            </a:endParaRPr>
          </a:p>
          <a:p>
            <a:pPr marL="914400" lvl="1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</a:rPr>
              <a:t>How you can help at home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3805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390A2-4740-4EA4-89D0-566CDDE24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>
                <a:latin typeface="Sassoon Infant Std" panose="020B0503020103030203" pitchFamily="34" charset="0"/>
              </a:rPr>
              <a:t>EYFS </a:t>
            </a:r>
            <a:r>
              <a:rPr lang="en-US" sz="5400" dirty="0" err="1">
                <a:latin typeface="Sassoon Infant Std" panose="020B0503020103030203" pitchFamily="34" charset="0"/>
              </a:rPr>
              <a:t>Maths</a:t>
            </a:r>
            <a:r>
              <a:rPr lang="en-US" sz="5400" dirty="0">
                <a:latin typeface="Sassoon Infant Std" panose="020B0503020103030203" pitchFamily="34" charset="0"/>
              </a:rPr>
              <a:t> Curriculum</a:t>
            </a:r>
            <a:br>
              <a:rPr lang="en-US" sz="5400" dirty="0">
                <a:latin typeface="Sassoon Infant Std" panose="020B0503020103030203" pitchFamily="34" charset="0"/>
              </a:rPr>
            </a:br>
            <a:r>
              <a:rPr lang="en-GB" sz="3100" dirty="0"/>
              <a:t>There are two Early Learning Goals for maths which most children are expected to achieve by the end of reception.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1C4AE4-3A52-4CCD-9683-9349E7CD669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b="1" dirty="0"/>
              <a:t>Number: </a:t>
            </a:r>
          </a:p>
          <a:p>
            <a:pPr>
              <a:buFontTx/>
              <a:buChar char="-"/>
            </a:pPr>
            <a:r>
              <a:rPr lang="en-GB" dirty="0"/>
              <a:t>Have a deep understanding of number to 10, including the composition of each number.</a:t>
            </a:r>
          </a:p>
          <a:p>
            <a:pPr>
              <a:buFontTx/>
              <a:buChar char="-"/>
            </a:pPr>
            <a:r>
              <a:rPr lang="en-GB" dirty="0"/>
              <a:t>Subitise (recognise quantities without counting) up to 5; </a:t>
            </a:r>
          </a:p>
          <a:p>
            <a:pPr>
              <a:buFontTx/>
              <a:buChar char="-"/>
            </a:pPr>
            <a:r>
              <a:rPr lang="en-GB" dirty="0"/>
              <a:t>Automatically recall (without reference to rhymes, counting or other aids) number bonds up to 5 (including subtraction facts) and some number bonds to 10, including double facts.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431E2C-FC76-4D60-BB8C-3064829D535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b="1" dirty="0"/>
              <a:t>Numerical Patterns: </a:t>
            </a:r>
          </a:p>
          <a:p>
            <a:pPr marL="0" indent="0">
              <a:buNone/>
            </a:pPr>
            <a:r>
              <a:rPr lang="en-GB" dirty="0"/>
              <a:t>- Verbally count beyond 20, recognising the pattern of the counting system; </a:t>
            </a:r>
          </a:p>
          <a:p>
            <a:pPr>
              <a:buFontTx/>
              <a:buChar char="-"/>
            </a:pPr>
            <a:r>
              <a:rPr lang="en-GB" dirty="0"/>
              <a:t>Compare quantities up to 10 in different contexts, recognising when one quantity is greater than, less than or the same as the other quantity; </a:t>
            </a:r>
          </a:p>
          <a:p>
            <a:pPr>
              <a:buFontTx/>
              <a:buChar char="-"/>
            </a:pPr>
            <a:r>
              <a:rPr lang="en-GB" dirty="0"/>
              <a:t>Explore and represent patterns within numbers up to 10, including evens and odds, double facts and how quantities can be distributed equally</a:t>
            </a:r>
          </a:p>
        </p:txBody>
      </p:sp>
    </p:spTree>
    <p:extLst>
      <p:ext uri="{BB962C8B-B14F-4D97-AF65-F5344CB8AC3E}">
        <p14:creationId xmlns:p14="http://schemas.microsoft.com/office/powerpoint/2010/main" val="2631852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730D0-9D8B-4FBF-8DE7-DC363C1CD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265" y="181887"/>
            <a:ext cx="10659110" cy="1325563"/>
          </a:xfrm>
        </p:spPr>
        <p:txBody>
          <a:bodyPr>
            <a:noAutofit/>
          </a:bodyPr>
          <a:lstStyle/>
          <a:p>
            <a:r>
              <a:rPr lang="en-GB" sz="2000" dirty="0"/>
              <a:t>Developing a strong grounding in number is essential so that all children develop the necessary building blocks to excel mathematically . It is important that children develop positive attitudes and interests in mathematics, look for patterns and relationships, spot connections, ‘have a go’, talk to adults and peers about what they notice and not be afraid to make mistakes.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A10C6-FB22-4A57-84C1-8B82AD8B0D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0065" y="1731169"/>
            <a:ext cx="5242560" cy="2270125"/>
          </a:xfrm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Please start by watching this video.  It talks about the importance of understanding mathematics taught in EYFS and the different ways that mathematical understanding is developed in Reception and why.</a:t>
            </a:r>
          </a:p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https://www.youtube.com/watch?v=2Ow8vEmh8lA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8B34D3-8838-49B3-A838-0ED63439D4E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When counting, children need to understand these key principles …</a:t>
            </a:r>
          </a:p>
          <a:p>
            <a:r>
              <a:rPr lang="en-GB" b="1" dirty="0"/>
              <a:t>The one-one principle</a:t>
            </a:r>
            <a:r>
              <a:rPr lang="en-GB" dirty="0"/>
              <a:t>. One number name is assigned to each object that is being counted. </a:t>
            </a:r>
          </a:p>
          <a:p>
            <a:r>
              <a:rPr lang="en-GB" b="1" dirty="0"/>
              <a:t>The stable-order principle. </a:t>
            </a:r>
            <a:r>
              <a:rPr lang="en-GB" dirty="0"/>
              <a:t>When counting, numbers have to be said in a certain order. </a:t>
            </a:r>
          </a:p>
          <a:p>
            <a:r>
              <a:rPr lang="en-GB" b="1" dirty="0"/>
              <a:t>The cardinal principle </a:t>
            </a:r>
            <a:r>
              <a:rPr lang="en-GB" dirty="0"/>
              <a:t>The number name assigned to the final object in a group is the number of objects in that group. </a:t>
            </a:r>
          </a:p>
          <a:p>
            <a:r>
              <a:rPr lang="en-GB" b="1" dirty="0"/>
              <a:t>The abstraction principle</a:t>
            </a:r>
            <a:r>
              <a:rPr lang="en-GB" dirty="0"/>
              <a:t>. Anything can be counted including things that cannot be touched </a:t>
            </a:r>
            <a:r>
              <a:rPr lang="en-GB" dirty="0" err="1"/>
              <a:t>eg</a:t>
            </a:r>
            <a:r>
              <a:rPr lang="en-GB" dirty="0"/>
              <a:t> sounds and movements. </a:t>
            </a:r>
          </a:p>
          <a:p>
            <a:r>
              <a:rPr lang="en-GB" b="1" dirty="0"/>
              <a:t>The order-irrelevance principle. </a:t>
            </a:r>
            <a:r>
              <a:rPr lang="en-GB" dirty="0"/>
              <a:t>The order we count objects is irrelevant.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960478-4BAC-40CB-BF12-F875BAAC330C}"/>
              </a:ext>
            </a:extLst>
          </p:cNvPr>
          <p:cNvSpPr txBox="1"/>
          <p:nvPr/>
        </p:nvSpPr>
        <p:spPr>
          <a:xfrm>
            <a:off x="520065" y="4225013"/>
            <a:ext cx="557593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Subitising: </a:t>
            </a:r>
            <a:r>
              <a:rPr lang="en-GB" dirty="0"/>
              <a:t>Recognising amounts without counting. </a:t>
            </a:r>
          </a:p>
          <a:p>
            <a:r>
              <a:rPr lang="en-GB" dirty="0"/>
              <a:t>Perceptual subitising: Recognise a whole amount without counting </a:t>
            </a:r>
            <a:r>
              <a:rPr lang="en-GB" dirty="0" err="1"/>
              <a:t>eg</a:t>
            </a:r>
            <a:r>
              <a:rPr lang="en-GB" dirty="0"/>
              <a:t> 3 fingers, 2 on a dice, a 4 piece of </a:t>
            </a:r>
            <a:r>
              <a:rPr lang="en-GB" dirty="0" err="1"/>
              <a:t>numicon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/>
              <a:t>Conceptual subitising: Recognising amounts in sub groups (without counting) and combining to make a whole e.g. 5 dots can be seen as a 3 and a 2. </a:t>
            </a:r>
          </a:p>
        </p:txBody>
      </p:sp>
    </p:spTree>
    <p:extLst>
      <p:ext uri="{BB962C8B-B14F-4D97-AF65-F5344CB8AC3E}">
        <p14:creationId xmlns:p14="http://schemas.microsoft.com/office/powerpoint/2010/main" val="3038810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227E6-8693-4069-90DD-0F5ABA225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maths look like in school?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EA8AE-72A4-4726-A027-42A798737C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Sassoon Infant Std" panose="020B0503020103030203" pitchFamily="34" charset="0"/>
              </a:rPr>
              <a:t>White Rose scheme of learning: </a:t>
            </a:r>
          </a:p>
          <a:p>
            <a:pPr marL="0" indent="0">
              <a:buNone/>
            </a:pPr>
            <a:r>
              <a:rPr lang="en-US" i="1" dirty="0">
                <a:latin typeface="Sassoon Infant Std" panose="020B0503020103030203" pitchFamily="34" charset="0"/>
              </a:rPr>
              <a:t>“Adopting a White Rose </a:t>
            </a:r>
            <a:r>
              <a:rPr lang="en-US" i="1" dirty="0" err="1">
                <a:latin typeface="Sassoon Infant Std" panose="020B0503020103030203" pitchFamily="34" charset="0"/>
              </a:rPr>
              <a:t>Maths</a:t>
            </a:r>
            <a:r>
              <a:rPr lang="en-US" i="1" dirty="0">
                <a:latin typeface="Sassoon Infant Std" panose="020B0503020103030203" pitchFamily="34" charset="0"/>
              </a:rPr>
              <a:t> approach to teaching means making sure all children have the same opportunities to learn and the support they need to fully grasp concepts.” </a:t>
            </a:r>
            <a:r>
              <a:rPr lang="en-US" sz="1600" i="1" dirty="0">
                <a:latin typeface="Sassoon Infant Std" panose="020B0503020103030203" pitchFamily="34" charset="0"/>
              </a:rPr>
              <a:t>White Rose </a:t>
            </a:r>
          </a:p>
          <a:p>
            <a:pPr marL="0" indent="0">
              <a:buNone/>
            </a:pPr>
            <a:endParaRPr lang="en-US" sz="1600" i="1" dirty="0">
              <a:latin typeface="Sassoon Infant Std" panose="020B0503020103030203" pitchFamily="34" charset="0"/>
            </a:endParaRPr>
          </a:p>
          <a:p>
            <a:r>
              <a:rPr lang="en-GB" dirty="0"/>
              <a:t>We use a CPA approach (Concrete, Pictorial, Abstract). Children need to use tangible objects first (concrete), followed by pictorial representations and finally abstract </a:t>
            </a:r>
            <a:r>
              <a:rPr lang="en-GB" dirty="0" err="1"/>
              <a:t>eg</a:t>
            </a:r>
            <a:r>
              <a:rPr lang="en-GB" dirty="0"/>
              <a:t> 6+3=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We teaching for fluency, reasoning and problem solving. </a:t>
            </a:r>
          </a:p>
          <a:p>
            <a:pPr marL="0" indent="0">
              <a:buNone/>
            </a:pPr>
            <a:endParaRPr lang="en-US" dirty="0">
              <a:latin typeface="Sassoon Infant Std" panose="020B0503020103030203" pitchFamily="34" charset="0"/>
            </a:endParaRPr>
          </a:p>
          <a:p>
            <a:r>
              <a:rPr lang="en-US" dirty="0">
                <a:latin typeface="Sassoon Infant Std" panose="020B0503020103030203" pitchFamily="34" charset="0"/>
              </a:rPr>
              <a:t>We use complimentary resources such as books and songs to engage our children.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6935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E1C01-2109-4ABC-A7CF-68A0B56C5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>
                <a:latin typeface="Sassoon Infant Std" panose="020B0503020103030203" pitchFamily="34" charset="0"/>
              </a:rPr>
              <a:t>How you can help at home.</a:t>
            </a:r>
            <a:br>
              <a:rPr lang="en-US" sz="5400" dirty="0">
                <a:latin typeface="Sassoon Infant Std" panose="020B0503020103030203" pitchFamily="34" charset="0"/>
              </a:rPr>
            </a:br>
            <a:br>
              <a:rPr lang="en-GB" dirty="0"/>
            </a:br>
            <a:r>
              <a:rPr lang="en-US" sz="5400" dirty="0">
                <a:latin typeface="Sassoon Infant Std" panose="020B0503020103030203" pitchFamily="34" charset="0"/>
              </a:rPr>
              <a:t>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268BBC-DB89-44C9-B281-FA2D2D9416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7052" y="1533525"/>
            <a:ext cx="4118610" cy="5143500"/>
          </a:xfrm>
        </p:spPr>
        <p:txBody>
          <a:bodyPr>
            <a:normAutofit fontScale="85000" lnSpcReduction="10000"/>
          </a:bodyPr>
          <a:lstStyle/>
          <a:p>
            <a:r>
              <a:rPr lang="en-US" sz="2000" b="1" u="sng" dirty="0">
                <a:latin typeface="Sassoon Infant Std" panose="020B0503020103030203" pitchFamily="34" charset="0"/>
              </a:rPr>
              <a:t>Play games with dice or dominos and </a:t>
            </a:r>
            <a:r>
              <a:rPr lang="en-GB" dirty="0"/>
              <a:t>encourage child to say how many spots without counting. </a:t>
            </a:r>
          </a:p>
          <a:p>
            <a:r>
              <a:rPr lang="en-US" sz="2000" dirty="0">
                <a:latin typeface="Sassoon Infant Std" panose="020B0503020103030203" pitchFamily="34" charset="0"/>
              </a:rPr>
              <a:t>Snakes and ladders, card games – uno, snap, pairs.</a:t>
            </a:r>
          </a:p>
          <a:p>
            <a:r>
              <a:rPr lang="en-US" sz="2000" dirty="0">
                <a:latin typeface="Sassoon Infant Std" panose="020B0503020103030203" pitchFamily="34" charset="0"/>
              </a:rPr>
              <a:t>Hide and seek (counting to 10) </a:t>
            </a:r>
          </a:p>
          <a:p>
            <a:r>
              <a:rPr lang="en-US" sz="2000" dirty="0">
                <a:latin typeface="Sassoon Infant Std" panose="020B0503020103030203" pitchFamily="34" charset="0"/>
              </a:rPr>
              <a:t>Bingo </a:t>
            </a:r>
          </a:p>
          <a:p>
            <a:r>
              <a:rPr lang="en-US" sz="2000" dirty="0">
                <a:latin typeface="Sassoon Infant Std" panose="020B0503020103030203" pitchFamily="34" charset="0"/>
              </a:rPr>
              <a:t>Counting songs  </a:t>
            </a:r>
          </a:p>
          <a:p>
            <a:r>
              <a:rPr lang="en-GB" dirty="0"/>
              <a:t>Play outdoor maths games like hopscotch and skittles. Even better, let children make up their own games and decide how to score points.</a:t>
            </a:r>
          </a:p>
          <a:p>
            <a:r>
              <a:rPr lang="en-GB" dirty="0"/>
              <a:t>Hide numbers around the house or garden for children to find. </a:t>
            </a:r>
          </a:p>
          <a:p>
            <a:r>
              <a:rPr lang="en-US" sz="2000" dirty="0">
                <a:latin typeface="Sassoon Infant Std" panose="020B0503020103030203" pitchFamily="34" charset="0"/>
              </a:rPr>
              <a:t>Make repeating patterns – ordering objects and toys, clapping/body percussion </a:t>
            </a:r>
          </a:p>
          <a:p>
            <a:r>
              <a:rPr lang="en-US" sz="2000" dirty="0">
                <a:latin typeface="Sassoon Infant Std" panose="020B0503020103030203" pitchFamily="34" charset="0"/>
              </a:rPr>
              <a:t>2D shapes – in everyday conversation, shape hunts, shape pictures </a:t>
            </a:r>
          </a:p>
          <a:p>
            <a:endParaRPr lang="en-US" sz="2000" dirty="0">
              <a:latin typeface="Sassoon Infant Std" panose="020B0503020103030203" pitchFamily="34" charset="0"/>
            </a:endParaRPr>
          </a:p>
          <a:p>
            <a:endParaRPr lang="en-GB" dirty="0"/>
          </a:p>
          <a:p>
            <a:pPr marL="571500" indent="-571500"/>
            <a:endParaRPr lang="en-GB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000" dirty="0">
              <a:latin typeface="Sassoon Infant Std" panose="020B0503020103030203" pitchFamily="34" charset="0"/>
            </a:endParaRPr>
          </a:p>
          <a:p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6D23C5C-BB21-4AD7-80B0-5B6EBC77902C}"/>
              </a:ext>
            </a:extLst>
          </p:cNvPr>
          <p:cNvSpPr txBox="1">
            <a:spLocks/>
          </p:cNvSpPr>
          <p:nvPr/>
        </p:nvSpPr>
        <p:spPr>
          <a:xfrm>
            <a:off x="81915" y="1571625"/>
            <a:ext cx="4118610" cy="5105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/>
            <a:r>
              <a:rPr lang="en-US" b="1" dirty="0">
                <a:latin typeface="Sassoon Infant Std" panose="020B0503020103030203" pitchFamily="34" charset="0"/>
              </a:rPr>
              <a:t>Counting</a:t>
            </a:r>
            <a:r>
              <a:rPr lang="en-US" dirty="0">
                <a:latin typeface="Sassoon Infant Std" panose="020B0503020103030203" pitchFamily="34" charset="0"/>
              </a:rPr>
              <a:t> – in everyday conversation, in play, steps, brushing teeth, toys in the bath, tidying toys.</a:t>
            </a:r>
          </a:p>
          <a:p>
            <a:pPr marL="457200" indent="-457200"/>
            <a:r>
              <a:rPr lang="en-US" dirty="0" err="1">
                <a:latin typeface="Sassoon Infant Std" panose="020B0503020103030203" pitchFamily="34" charset="0"/>
              </a:rPr>
              <a:t>Subitising</a:t>
            </a:r>
            <a:r>
              <a:rPr lang="en-US" dirty="0">
                <a:latin typeface="Sassoon Infant Std" panose="020B0503020103030203" pitchFamily="34" charset="0"/>
              </a:rPr>
              <a:t> – with teddies, spoons, socks </a:t>
            </a:r>
          </a:p>
          <a:p>
            <a:pPr marL="457200" indent="-457200"/>
            <a:r>
              <a:rPr lang="en-US" dirty="0">
                <a:latin typeface="Sassoon Infant Std" panose="020B0503020103030203" pitchFamily="34" charset="0"/>
              </a:rPr>
              <a:t>Ordering numbers – flashcards, post it notes, lining up toys.  Add in some reasoning, perhaps one number from the </a:t>
            </a:r>
            <a:r>
              <a:rPr lang="en-US" dirty="0" err="1">
                <a:latin typeface="Sassoon Infant Std" panose="020B0503020103030203" pitchFamily="34" charset="0"/>
              </a:rPr>
              <a:t>numberline</a:t>
            </a:r>
            <a:r>
              <a:rPr lang="en-US" dirty="0">
                <a:latin typeface="Sassoon Infant Std" panose="020B0503020103030203" pitchFamily="34" charset="0"/>
              </a:rPr>
              <a:t> is missing or in the wrong order.</a:t>
            </a:r>
          </a:p>
          <a:p>
            <a:pPr marL="457200" indent="-457200"/>
            <a:r>
              <a:rPr lang="en-GB" dirty="0"/>
              <a:t>Spot numbers in the environment – on phones, microwaves, clocks, registration plates, doors. </a:t>
            </a:r>
          </a:p>
          <a:p>
            <a:pPr marL="457200" indent="-457200"/>
            <a:r>
              <a:rPr lang="en-GB" dirty="0"/>
              <a:t>Ask children to set the table with enough knives, forks and plates for everyone </a:t>
            </a:r>
            <a:r>
              <a:rPr lang="en-US" dirty="0">
                <a:latin typeface="Sassoon Infant Std" panose="020B0503020103030203" pitchFamily="34" charset="0"/>
              </a:rPr>
              <a:t>– include it in everyday conversation, cooking.</a:t>
            </a:r>
          </a:p>
          <a:p>
            <a:pPr marL="457200" indent="-457200"/>
            <a:r>
              <a:rPr lang="en-GB" sz="2000" dirty="0"/>
              <a:t>Deliberately make mistakes. Children need to understand mistakes are normal and everyone makes them e.g. get mixed up when counting, muddle two numbers when ordering them.</a:t>
            </a:r>
            <a:endParaRPr lang="en-US" dirty="0">
              <a:latin typeface="Sassoon Infant Std" panose="020B0503020103030203" pitchFamily="34" charset="0"/>
            </a:endParaRP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B8F35C-83E0-40BA-9394-CBD2625AF729}"/>
              </a:ext>
            </a:extLst>
          </p:cNvPr>
          <p:cNvSpPr txBox="1"/>
          <p:nvPr/>
        </p:nvSpPr>
        <p:spPr>
          <a:xfrm>
            <a:off x="8493124" y="1443841"/>
            <a:ext cx="318135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u="sng" dirty="0">
                <a:latin typeface="Sassoon Infant Std" panose="020B0503020103030203" pitchFamily="34" charset="0"/>
              </a:rPr>
              <a:t>Number formation </a:t>
            </a:r>
          </a:p>
          <a:p>
            <a:endParaRPr lang="en-US" sz="1800" b="1" u="sng" dirty="0">
              <a:latin typeface="Sassoon Infant Std" panose="020B050302010303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800" dirty="0">
                <a:latin typeface="Sassoon Infant Std" panose="020B0503020103030203" pitchFamily="34" charset="0"/>
              </a:rPr>
              <a:t>Model number writing and reading in different ways: Lists, tracing, birthday cards, buses, front doors, recipes, in books, phones </a:t>
            </a:r>
          </a:p>
          <a:p>
            <a:endParaRPr lang="en-US" sz="1800" dirty="0">
              <a:latin typeface="Sassoon Infant Std" panose="020B050302010303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800" dirty="0">
                <a:latin typeface="Sassoon Infant Std" panose="020B0503020103030203" pitchFamily="34" charset="0"/>
              </a:rPr>
              <a:t>Write in sand, with your finger on the carpet, paint, make numbers with play dough, on a whiteboard, on paper, post it notes, on a tablet</a:t>
            </a:r>
          </a:p>
        </p:txBody>
      </p:sp>
    </p:spTree>
    <p:extLst>
      <p:ext uri="{BB962C8B-B14F-4D97-AF65-F5344CB8AC3E}">
        <p14:creationId xmlns:p14="http://schemas.microsoft.com/office/powerpoint/2010/main" val="2195881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1F40F-6D1C-46A2-B83A-240D31388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0AFACA-ABE1-4211-91C3-4A3EA9AD7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7690" y="1606550"/>
            <a:ext cx="524256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hlinkClick r:id="rId2"/>
              </a:rPr>
              <a:t>https://apps.apple.com/gb/app/maths-shed/id1448290813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 err="1"/>
              <a:t>Numberblocks</a:t>
            </a:r>
            <a:r>
              <a:rPr lang="en-GB" dirty="0"/>
              <a:t>  </a:t>
            </a:r>
            <a:r>
              <a:rPr lang="en-GB" dirty="0">
                <a:hlinkClick r:id="rId3"/>
              </a:rPr>
              <a:t>https://www.bbc.co.uk/cbeebies/shows/numberblocks</a:t>
            </a:r>
            <a:endParaRPr lang="en-GB" dirty="0"/>
          </a:p>
          <a:p>
            <a:r>
              <a:rPr lang="en-GB" dirty="0" err="1"/>
              <a:t>Numberjacks</a:t>
            </a:r>
            <a:endParaRPr lang="en-GB" dirty="0"/>
          </a:p>
          <a:p>
            <a:r>
              <a:rPr lang="en-GB" dirty="0">
                <a:hlinkClick r:id="rId4"/>
              </a:rPr>
              <a:t>https://www.youtube.com/channel/UCWKuiktSh-V3E4ysPU0VC3Q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6" name="Picture 2" descr="EdShed Web Game - Spelling Shed and MathShed">
            <a:extLst>
              <a:ext uri="{FF2B5EF4-FFF2-40B4-BE49-F238E27FC236}">
                <a16:creationId xmlns:a16="http://schemas.microsoft.com/office/drawing/2014/main" id="{ADE20BA4-3645-41F8-AB88-9BA138D4E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" y="2201069"/>
            <a:ext cx="295275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eet the Numberblocks! | Numberblocks Wiki | Fandom">
            <a:extLst>
              <a:ext uri="{FF2B5EF4-FFF2-40B4-BE49-F238E27FC236}">
                <a16:creationId xmlns:a16="http://schemas.microsoft.com/office/drawing/2014/main" id="{F0C78572-AB20-4CC9-865E-8ECC78CE2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635" y="2041048"/>
            <a:ext cx="1872615" cy="1872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857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B65597-774A-4E93-B7F5-F3C9170011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7459" y="4754567"/>
            <a:ext cx="2230191" cy="200484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C5BBF19-24DF-4058-817B-7C99FFE2B9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8381" y="4834180"/>
            <a:ext cx="2080097" cy="18456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1CC5646-CA07-4398-841D-E1B64EC27B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2223" y="4457483"/>
            <a:ext cx="2066925" cy="21812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942C390-9270-48C1-BB14-1679A3A15E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16944" y="4278515"/>
            <a:ext cx="2419350" cy="2419350"/>
          </a:xfrm>
          <a:prstGeom prst="rect">
            <a:avLst/>
          </a:prstGeom>
        </p:spPr>
      </p:pic>
      <p:pic>
        <p:nvPicPr>
          <p:cNvPr id="3074" name="Picture 2" descr="The Very Hungry Caterpillar [Board Book]: Eric Carle : Carle, Eric, Carle,  Eric: Amazon.co.uk: Books">
            <a:extLst>
              <a:ext uri="{FF2B5EF4-FFF2-40B4-BE49-F238E27FC236}">
                <a16:creationId xmlns:a16="http://schemas.microsoft.com/office/drawing/2014/main" id="{49BD69F9-94BE-47E6-9513-5BA09A13A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7973" y="1866121"/>
            <a:ext cx="2852411" cy="2034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Oliver&amp;#39;s Vegetables : French, Vivian, Bartlett, Alison: Amazon.co.uk: Books">
            <a:extLst>
              <a:ext uri="{FF2B5EF4-FFF2-40B4-BE49-F238E27FC236}">
                <a16:creationId xmlns:a16="http://schemas.microsoft.com/office/drawing/2014/main" id="{0BC5DDFE-BC50-460D-AAFE-E726AEB277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93" y="4897273"/>
            <a:ext cx="1793694" cy="180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he Very Busy Spider : Carle, Eric: Amazon.co.uk: Books">
            <a:extLst>
              <a:ext uri="{FF2B5EF4-FFF2-40B4-BE49-F238E27FC236}">
                <a16:creationId xmlns:a16="http://schemas.microsoft.com/office/drawing/2014/main" id="{B2EF78A1-4EAB-4EF1-9C2B-9F45283AA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47" y="2426579"/>
            <a:ext cx="2820237" cy="200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The Bad-Tempered Ladybird: (Board Book) - Eric Carle : Carle, Eric:  Amazon.co.uk: Books">
            <a:extLst>
              <a:ext uri="{FF2B5EF4-FFF2-40B4-BE49-F238E27FC236}">
                <a16:creationId xmlns:a16="http://schemas.microsoft.com/office/drawing/2014/main" id="{D52721CF-D78C-4D5D-93B3-B6232B571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285" y="1937489"/>
            <a:ext cx="2230191" cy="223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Superworm Gift Edition Board Book by Julia Donaldson, Axel Scheffler |  Waterstones">
            <a:extLst>
              <a:ext uri="{FF2B5EF4-FFF2-40B4-BE49-F238E27FC236}">
                <a16:creationId xmlns:a16="http://schemas.microsoft.com/office/drawing/2014/main" id="{262CCE6A-3135-4E67-99CC-54719CC01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605" y="2266597"/>
            <a:ext cx="2221432" cy="200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Zog by Julia Donaldson - Audiobook Card for Yoto Player – Yoto Limited">
            <a:extLst>
              <a:ext uri="{FF2B5EF4-FFF2-40B4-BE49-F238E27FC236}">
                <a16:creationId xmlns:a16="http://schemas.microsoft.com/office/drawing/2014/main" id="{AE9D3256-8B45-423E-8989-81D471403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72" y="0"/>
            <a:ext cx="1444677" cy="2295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The Princess and the Wizard : Donaldson, Julia, Monks, Lydia: Amazon.co.uk:  Books">
            <a:extLst>
              <a:ext uri="{FF2B5EF4-FFF2-40B4-BE49-F238E27FC236}">
                <a16:creationId xmlns:a16="http://schemas.microsoft.com/office/drawing/2014/main" id="{25471452-FE78-49EA-A445-F1BC257E40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1940" y="160135"/>
            <a:ext cx="1569357" cy="156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The Dinosaur That Pooped a Planet! : Fletcher, Tom: Amazon.co.uk: Books">
            <a:extLst>
              <a:ext uri="{FF2B5EF4-FFF2-40B4-BE49-F238E27FC236}">
                <a16:creationId xmlns:a16="http://schemas.microsoft.com/office/drawing/2014/main" id="{C0661C17-2207-41D7-AC62-DB7760969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653" y="134839"/>
            <a:ext cx="1555529" cy="1845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0034F47-E738-49A8-883B-2573CD51D5EE}"/>
              </a:ext>
            </a:extLst>
          </p:cNvPr>
          <p:cNvSpPr txBox="1"/>
          <p:nvPr/>
        </p:nvSpPr>
        <p:spPr>
          <a:xfrm>
            <a:off x="4777856" y="472137"/>
            <a:ext cx="4262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err="1">
                <a:latin typeface="Sassoon Infant Std" panose="020B0503020103030203" pitchFamily="34" charset="0"/>
              </a:rPr>
              <a:t>Maths</a:t>
            </a:r>
            <a:r>
              <a:rPr lang="en-US" sz="6000" dirty="0">
                <a:latin typeface="Sassoon Infant Std" panose="020B0503020103030203" pitchFamily="34" charset="0"/>
              </a:rPr>
              <a:t> books</a:t>
            </a:r>
            <a:endParaRPr lang="en-GB" sz="60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094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8FE6B-5ED0-4C2A-8EC3-CF8941819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032" y="365125"/>
            <a:ext cx="10515600" cy="1325563"/>
          </a:xfrm>
        </p:spPr>
        <p:txBody>
          <a:bodyPr/>
          <a:lstStyle/>
          <a:p>
            <a:pPr algn="ctr"/>
            <a:r>
              <a:rPr lang="en-US" b="1" u="sng" dirty="0">
                <a:latin typeface="Sassoon Infant Std" panose="020B0503020103030203" pitchFamily="34" charset="0"/>
              </a:rPr>
              <a:t>Physical resources </a:t>
            </a:r>
            <a:endParaRPr lang="en-GB" b="1" u="sng" dirty="0">
              <a:latin typeface="Sassoon Infant Std" panose="020B0503020103030203" pitchFamily="34" charset="0"/>
            </a:endParaRPr>
          </a:p>
        </p:txBody>
      </p:sp>
      <p:pic>
        <p:nvPicPr>
          <p:cNvPr id="1026" name="Picture 2" descr="Numicon (@Numicon) | Twitter">
            <a:extLst>
              <a:ext uri="{FF2B5EF4-FFF2-40B4-BE49-F238E27FC236}">
                <a16:creationId xmlns:a16="http://schemas.microsoft.com/office/drawing/2014/main" id="{75F155F5-20E4-43DC-A598-C6BB54589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91" y="233264"/>
            <a:ext cx="2109631" cy="210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best pencils for artists: Colouring, drawing, sketching | Creative Bloq">
            <a:extLst>
              <a:ext uri="{FF2B5EF4-FFF2-40B4-BE49-F238E27FC236}">
                <a16:creationId xmlns:a16="http://schemas.microsoft.com/office/drawing/2014/main" id="{9F7C3816-0F03-4880-AC57-29C29D57DB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3659" y="365125"/>
            <a:ext cx="2824350" cy="1590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story of the teddy bear | Leisure | Yours">
            <a:extLst>
              <a:ext uri="{FF2B5EF4-FFF2-40B4-BE49-F238E27FC236}">
                <a16:creationId xmlns:a16="http://schemas.microsoft.com/office/drawing/2014/main" id="{84058427-4287-4692-8C8A-5E9D858FE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181" y="2102262"/>
            <a:ext cx="3101090" cy="174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PAG 78 English Grammar Dice Games | Teaching Resources">
            <a:extLst>
              <a:ext uri="{FF2B5EF4-FFF2-40B4-BE49-F238E27FC236}">
                <a16:creationId xmlns:a16="http://schemas.microsoft.com/office/drawing/2014/main" id="{E9A72013-D13D-4758-BC8C-AC425EBDD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8623" y="2507854"/>
            <a:ext cx="2214421" cy="166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AD8A0FD-9178-4A14-B583-F372D22719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199" y="5365103"/>
            <a:ext cx="5280808" cy="884172"/>
          </a:xfrm>
          <a:prstGeom prst="rect">
            <a:avLst/>
          </a:prstGeom>
        </p:spPr>
      </p:pic>
      <p:pic>
        <p:nvPicPr>
          <p:cNvPr id="1036" name="Picture 12" descr="number fan | Kindergarten math numbers, Math numbers, Math">
            <a:extLst>
              <a:ext uri="{FF2B5EF4-FFF2-40B4-BE49-F238E27FC236}">
                <a16:creationId xmlns:a16="http://schemas.microsoft.com/office/drawing/2014/main" id="{5649B423-C4E3-4C94-8167-4C0710F9A8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202" y="4525347"/>
            <a:ext cx="2763664" cy="2054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oft–Tip Infant Spoons – 6 Pack | Munchkin.co.uk">
            <a:extLst>
              <a:ext uri="{FF2B5EF4-FFF2-40B4-BE49-F238E27FC236}">
                <a16:creationId xmlns:a16="http://schemas.microsoft.com/office/drawing/2014/main" id="{CCB9F345-99D1-4987-9198-B744519E1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0230" y="4881903"/>
            <a:ext cx="1850571" cy="1850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Plain Whiteboards - Bulk Buy Set 100 - Paper Plus">
            <a:extLst>
              <a:ext uri="{FF2B5EF4-FFF2-40B4-BE49-F238E27FC236}">
                <a16:creationId xmlns:a16="http://schemas.microsoft.com/office/drawing/2014/main" id="{21950D9C-A246-43FD-902B-F109A24F7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91" y="3461286"/>
            <a:ext cx="2325061" cy="1743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0-20 Summer Counting - 19 Printable Flashcard Numbers 1 20, HD Png Download  - kindpng">
            <a:extLst>
              <a:ext uri="{FF2B5EF4-FFF2-40B4-BE49-F238E27FC236}">
                <a16:creationId xmlns:a16="http://schemas.microsoft.com/office/drawing/2014/main" id="{A0E55A46-1FBF-4146-8A23-47A5FD3B3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088" y="1562471"/>
            <a:ext cx="2599742" cy="1853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>
            <a:extLst>
              <a:ext uri="{FF2B5EF4-FFF2-40B4-BE49-F238E27FC236}">
                <a16:creationId xmlns:a16="http://schemas.microsoft.com/office/drawing/2014/main" id="{AD9FA0A7-1CF7-4A03-8F27-288F48F5B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772" y="3640248"/>
            <a:ext cx="1850571" cy="1387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6598983"/>
      </p:ext>
    </p:extLst>
  </p:cSld>
  <p:clrMapOvr>
    <a:masterClrMapping/>
  </p:clrMapOvr>
</p:sld>
</file>

<file path=ppt/theme/theme1.xml><?xml version="1.0" encoding="utf-8"?>
<a:theme xmlns:a="http://schemas.openxmlformats.org/drawingml/2006/main" name="ConfettiVTI">
  <a:themeElements>
    <a:clrScheme name="AnalogousFromRegularSeedRightStep">
      <a:dk1>
        <a:srgbClr val="000000"/>
      </a:dk1>
      <a:lt1>
        <a:srgbClr val="FFFFFF"/>
      </a:lt1>
      <a:dk2>
        <a:srgbClr val="413424"/>
      </a:dk2>
      <a:lt2>
        <a:srgbClr val="E2E8E8"/>
      </a:lt2>
      <a:accent1>
        <a:srgbClr val="E72932"/>
      </a:accent1>
      <a:accent2>
        <a:srgbClr val="D55E17"/>
      </a:accent2>
      <a:accent3>
        <a:srgbClr val="C19F22"/>
      </a:accent3>
      <a:accent4>
        <a:srgbClr val="90B013"/>
      </a:accent4>
      <a:accent5>
        <a:srgbClr val="5AB721"/>
      </a:accent5>
      <a:accent6>
        <a:srgbClr val="15BE1B"/>
      </a:accent6>
      <a:hlink>
        <a:srgbClr val="30918D"/>
      </a:hlink>
      <a:folHlink>
        <a:srgbClr val="7F7F7F"/>
      </a:folHlink>
    </a:clrScheme>
    <a:fontScheme name="Custom 10">
      <a:majorFont>
        <a:latin typeface="Gill Sans Nov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nfettiVTI" id="{B5618F7C-B4F0-4D28-83B4-440D0519681F}" vid="{5F84EFDF-E14E-48C6-955C-990A32085A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933</Words>
  <Application>Microsoft Macintosh PowerPoint</Application>
  <PresentationFormat>Widescreen</PresentationFormat>
  <Paragraphs>76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Comic Sans MS</vt:lpstr>
      <vt:lpstr>Gill Sans Nova</vt:lpstr>
      <vt:lpstr>Sassoon Infant Std</vt:lpstr>
      <vt:lpstr>ConfettiVTI</vt:lpstr>
      <vt:lpstr>Maths Reception </vt:lpstr>
      <vt:lpstr>Aims</vt:lpstr>
      <vt:lpstr>EYFS Maths Curriculum There are two Early Learning Goals for maths which most children are expected to achieve by the end of reception. </vt:lpstr>
      <vt:lpstr>Developing a strong grounding in number is essential so that all children develop the necessary building blocks to excel mathematically . It is important that children develop positive attitudes and interests in mathematics, look for patterns and relationships, spot connections, ‘have a go’, talk to adults and peers about what they notice and not be afraid to make mistakes.</vt:lpstr>
      <vt:lpstr>What does maths look like in school?</vt:lpstr>
      <vt:lpstr>How you can help at home.   </vt:lpstr>
      <vt:lpstr>Useful Resources</vt:lpstr>
      <vt:lpstr>PowerPoint Presentation</vt:lpstr>
      <vt:lpstr>Physical resources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Reception </dc:title>
  <dc:creator>Allie Gripper</dc:creator>
  <cp:lastModifiedBy>Kelvin Burpitt</cp:lastModifiedBy>
  <cp:revision>3</cp:revision>
  <dcterms:created xsi:type="dcterms:W3CDTF">2021-11-02T20:06:51Z</dcterms:created>
  <dcterms:modified xsi:type="dcterms:W3CDTF">2023-08-16T11:17:30Z</dcterms:modified>
</cp:coreProperties>
</file>